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g Wong (SLS)" initials="LW(" lastIdx="1" clrIdx="0">
    <p:extLst>
      <p:ext uri="{19B8F6BF-5375-455C-9EA6-DF929625EA0E}">
        <p15:presenceInfo xmlns:p15="http://schemas.microsoft.com/office/powerpoint/2012/main" userId="Ling Wong (SLS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221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9E39-4A55-4124-B45B-395543E0D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13906-0A2F-477A-9210-78A3925E8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D7A33-6172-440F-826D-B48C2821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1BB-1E11-4AB6-B835-98FEBC66730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67169-7CB7-4757-AB50-23A64BA22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63C9A-7386-4FB5-AC3D-B9BB03AA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30F-DFFC-4DBF-B650-6404D210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5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7B323-29E6-48C9-800B-85CE5317A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1F1C06-83E8-4313-BB84-ACF3580F2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20562-3CC6-4BFE-80B1-1F4561686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1BB-1E11-4AB6-B835-98FEBC66730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1781E-F6DA-443C-8A9B-A1F3E68B0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C8A2D-8E3E-4167-99A9-1F464AF4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30F-DFFC-4DBF-B650-6404D210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0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66D9B7-7CB7-4931-A736-9EE100709C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FE224D-2060-461A-93AE-FCDCE1D15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5FD29-C98A-440A-A2DD-F1B51FE3B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1BB-1E11-4AB6-B835-98FEBC66730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0C1CE-4ACD-4F74-986F-A877BF1CB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16B7A-58AB-4164-B2F3-8D5047D5A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30F-DFFC-4DBF-B650-6404D210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C6209-E4C8-4432-A701-02E757B0F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13072-9662-4E53-ADEC-55387DB73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A6728-DE76-4AA7-9939-746B2067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1BB-1E11-4AB6-B835-98FEBC66730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1B7BC-D3E6-4588-96E8-1B3DBB4C5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AC2C-94E1-41B3-94AE-6EF8AB38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30F-DFFC-4DBF-B650-6404D210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0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9FC36-863D-4FEB-9870-84DA61AC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3D2B8-2576-42AC-89FC-5211E6566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28551-B7BF-4503-843E-CC3BC9F58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1BB-1E11-4AB6-B835-98FEBC66730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ACD37-0DED-4EB3-86B6-23836EDA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2B3B0-888D-4185-9289-D39D4609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30F-DFFC-4DBF-B650-6404D210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3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0727C-474B-40AC-9186-61A2F9DD2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969BF-A2E3-4336-8D4B-2B742A998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F66FE-74E5-40BC-9308-F0DD2B2D8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32AE7-2F11-4A36-856B-AC72228F5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1BB-1E11-4AB6-B835-98FEBC66730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3DAD5-98E1-4D6B-A40F-91F6C73F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2E45B-D1B7-4CDB-B3FB-E6DF0E276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30F-DFFC-4DBF-B650-6404D210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AF5CB-A775-4B9F-9D1A-E020E5420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AF326-8102-4C29-A31D-9BE7F4785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8588B-2A76-41A5-B6F2-75623EFD9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5C4B1-3212-4E07-BBD1-7B517791C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DDB96B-1F1A-4DD0-B475-F69741608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EADF63-B323-4465-8B76-32528734A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1BB-1E11-4AB6-B835-98FEBC66730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3B4BAD-0305-4EF7-93E3-45390492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ACAECD-9BE1-45C2-814C-71F682CE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30F-DFFC-4DBF-B650-6404D210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9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D0464-3400-487B-A901-AFB12E0C7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0FA215-1B42-407A-A83B-67F3484B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1BB-1E11-4AB6-B835-98FEBC66730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9686EA-566D-4EBD-BF6D-728874FB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D20A5-1824-402E-86C0-BE5AD875A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30F-DFFC-4DBF-B650-6404D210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3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EEB4B8-E1CC-4297-AAFD-AA3C526E5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1BB-1E11-4AB6-B835-98FEBC66730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AC8C34-F4BD-4ABD-AF5B-07924C3C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BFF1F-9D0A-4DB2-AC41-D1D7A28ED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30F-DFFC-4DBF-B650-6404D210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4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7E185-1654-478B-AD88-0A7FE4A32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7577C-3DDD-4285-B9DE-30D1E55A8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E4E861-8FFB-498D-A722-C6CD8274F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3D15A-A1FA-44CD-9692-54E2EBDE6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1BB-1E11-4AB6-B835-98FEBC66730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45333-7035-4F82-94D5-F81EFEF42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351BB-3039-4E3B-9670-3D26A22A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30F-DFFC-4DBF-B650-6404D210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3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523B7-3125-46DD-8575-D8532BFC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A42CCD-0AFA-415A-B36A-F14462475E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EE252-9A86-40A8-8423-F3D7601E5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A839E-8EBE-410E-B280-BCD7D7B85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1BB-1E11-4AB6-B835-98FEBC66730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03363-5D6A-43C4-9F17-0F6DF6F52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7A774-B7CD-4789-99E9-9FE32C66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30F-DFFC-4DBF-B650-6404D210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5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408BC-FE54-439C-AB6A-A7404A336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684F9-636C-4E0E-B305-D43B4A8E6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74EA-9C41-4713-85AF-CD5F1462A4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5D1BB-1E11-4AB6-B835-98FEBC667308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8389D-2B92-4889-AE33-35BC6D500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101F0-600C-4DB6-97C5-B9D16872C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EF30F-DFFC-4DBF-B650-6404D210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9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F2621-7394-4649-9023-D1AA53418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大豆人工育種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62C84-9B95-4DF1-987B-DB510B6C9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/>
              <a:t>亲本</a:t>
            </a:r>
            <a:r>
              <a:rPr lang="en-US" altLang="zh-TW" dirty="0"/>
              <a:t>:</a:t>
            </a:r>
            <a:r>
              <a:rPr lang="zh-TW" altLang="en-US" dirty="0"/>
              <a:t> 母本</a:t>
            </a:r>
            <a:r>
              <a:rPr lang="en-US" altLang="zh-TW" dirty="0"/>
              <a:t>,</a:t>
            </a:r>
            <a:r>
              <a:rPr lang="zh-TW" altLang="en-US" dirty="0"/>
              <a:t> 父本 </a:t>
            </a:r>
            <a:endParaRPr lang="en-US" altLang="zh-TW" dirty="0"/>
          </a:p>
          <a:p>
            <a:r>
              <a:rPr lang="zh-TW" altLang="en-US" dirty="0"/>
              <a:t>花期是否配合</a:t>
            </a:r>
            <a:r>
              <a:rPr lang="en-US" altLang="zh-TW" dirty="0"/>
              <a:t>?</a:t>
            </a:r>
            <a:r>
              <a:rPr lang="zh-TW" altLang="en-US" dirty="0"/>
              <a:t> </a:t>
            </a:r>
            <a:endParaRPr lang="en-US" altLang="zh-TW" dirty="0"/>
          </a:p>
          <a:p>
            <a:pPr marL="457200" lvl="1" indent="0">
              <a:buNone/>
            </a:pPr>
            <a:endParaRPr lang="en-US" altLang="zh-TW" dirty="0"/>
          </a:p>
          <a:p>
            <a:pPr marL="457200" lvl="1" indent="0">
              <a:buNone/>
            </a:pPr>
            <a:r>
              <a:rPr lang="zh-TW" altLang="en-US" dirty="0"/>
              <a:t>例如</a:t>
            </a:r>
            <a:r>
              <a:rPr lang="en-US" altLang="zh-TW" dirty="0"/>
              <a:t>:</a:t>
            </a:r>
          </a:p>
          <a:p>
            <a:pPr lvl="1"/>
            <a:r>
              <a:rPr lang="zh-TW" altLang="en-US" dirty="0"/>
              <a:t>母本</a:t>
            </a:r>
            <a:r>
              <a:rPr lang="en-US" altLang="zh-TW" dirty="0"/>
              <a:t>--</a:t>
            </a:r>
            <a:r>
              <a:rPr lang="zh-TW" altLang="en-US" dirty="0"/>
              <a:t> 南非豆</a:t>
            </a:r>
            <a:endParaRPr lang="en-US" altLang="zh-TW" dirty="0"/>
          </a:p>
          <a:p>
            <a:pPr lvl="1"/>
            <a:r>
              <a:rPr lang="zh-TW" altLang="en-US" dirty="0"/>
              <a:t>父本</a:t>
            </a:r>
            <a:r>
              <a:rPr lang="en-US" altLang="zh-TW" dirty="0"/>
              <a:t>—</a:t>
            </a:r>
            <a:r>
              <a:rPr lang="zh-TW" altLang="en-US" dirty="0"/>
              <a:t>隴黃</a:t>
            </a:r>
            <a:r>
              <a:rPr lang="en-US" altLang="zh-TW" dirty="0"/>
              <a:t>2</a:t>
            </a:r>
            <a:r>
              <a:rPr lang="zh-TW" altLang="en-US" dirty="0"/>
              <a:t>號</a:t>
            </a:r>
            <a:endParaRPr lang="en-US" altLang="zh-TW" dirty="0"/>
          </a:p>
          <a:p>
            <a:pPr marL="457200" lvl="1" indent="0">
              <a:buNone/>
            </a:pPr>
            <a:endParaRPr lang="en-US" altLang="zh-TW" dirty="0"/>
          </a:p>
          <a:p>
            <a:pPr marL="457200" lvl="1" indent="0">
              <a:buNone/>
            </a:pPr>
            <a:r>
              <a:rPr lang="zh-TW" altLang="en-US" dirty="0"/>
              <a:t>南非豆</a:t>
            </a:r>
            <a:r>
              <a:rPr lang="en-US" altLang="zh-TW" dirty="0"/>
              <a:t>,</a:t>
            </a:r>
            <a:r>
              <a:rPr lang="zh-TW" altLang="en-US" dirty="0"/>
              <a:t> 比隴黃</a:t>
            </a:r>
            <a:r>
              <a:rPr lang="en-US" altLang="zh-TW" dirty="0"/>
              <a:t>2</a:t>
            </a:r>
            <a:r>
              <a:rPr lang="zh-TW" altLang="en-US" dirty="0"/>
              <a:t>號遲開花</a:t>
            </a:r>
            <a:r>
              <a:rPr lang="en-US" altLang="zh-TW" dirty="0"/>
              <a:t>!!!</a:t>
            </a:r>
          </a:p>
          <a:p>
            <a:pPr marL="457200" lvl="1" indent="0">
              <a:buNone/>
            </a:pPr>
            <a:r>
              <a:rPr lang="zh-TW" altLang="en-US" dirty="0"/>
              <a:t>解決方法</a:t>
            </a:r>
            <a:r>
              <a:rPr lang="en-US" altLang="zh-TW" dirty="0"/>
              <a:t>:</a:t>
            </a:r>
            <a:r>
              <a:rPr lang="zh-TW" altLang="en-US" dirty="0"/>
              <a:t> 需連續種植</a:t>
            </a:r>
            <a:r>
              <a:rPr lang="en-US" altLang="zh-TW" dirty="0"/>
              <a:t>3</a:t>
            </a:r>
            <a:r>
              <a:rPr lang="zh-TW" altLang="en-US" dirty="0"/>
              <a:t>批隴黃</a:t>
            </a:r>
            <a:r>
              <a:rPr lang="en-US" altLang="zh-TW" dirty="0"/>
              <a:t>2</a:t>
            </a:r>
            <a:r>
              <a:rPr lang="zh-TW" altLang="en-US" dirty="0"/>
              <a:t>號</a:t>
            </a:r>
            <a:endParaRPr lang="en-US" altLang="zh-TW" dirty="0"/>
          </a:p>
          <a:p>
            <a:pPr marL="457200" lvl="1" indent="0">
              <a:buNone/>
            </a:pPr>
            <a:r>
              <a:rPr lang="zh-TW" altLang="en-US" dirty="0"/>
              <a:t>例如</a:t>
            </a:r>
            <a:r>
              <a:rPr lang="en-US" altLang="zh-TW" dirty="0"/>
              <a:t>:</a:t>
            </a:r>
          </a:p>
          <a:p>
            <a:pPr marL="457200" lvl="1" indent="0">
              <a:buNone/>
            </a:pPr>
            <a:r>
              <a:rPr lang="zh-TW" altLang="en-US" dirty="0"/>
              <a:t>今日種植分別</a:t>
            </a:r>
            <a:r>
              <a:rPr lang="en-US" altLang="zh-TW" dirty="0"/>
              <a:t>5</a:t>
            </a:r>
            <a:r>
              <a:rPr lang="zh-TW" altLang="en-US" dirty="0"/>
              <a:t>盆南非豆及</a:t>
            </a:r>
            <a:r>
              <a:rPr lang="en-US" altLang="zh-TW" dirty="0"/>
              <a:t>5</a:t>
            </a:r>
            <a:r>
              <a:rPr lang="zh-TW" altLang="en-US" dirty="0"/>
              <a:t>盆隴黃</a:t>
            </a:r>
            <a:r>
              <a:rPr lang="en-US" altLang="zh-TW" dirty="0"/>
              <a:t>2</a:t>
            </a:r>
            <a:r>
              <a:rPr lang="zh-TW" altLang="en-US" dirty="0"/>
              <a:t>號</a:t>
            </a: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/>
              <a:t>5-7</a:t>
            </a:r>
            <a:r>
              <a:rPr lang="zh-TW" altLang="en-US" dirty="0"/>
              <a:t> 日後再種植</a:t>
            </a:r>
            <a:r>
              <a:rPr lang="en-US" altLang="zh-TW" dirty="0"/>
              <a:t>5</a:t>
            </a:r>
            <a:r>
              <a:rPr lang="zh-TW" altLang="en-US" dirty="0"/>
              <a:t>盆隴黃</a:t>
            </a:r>
            <a:r>
              <a:rPr lang="en-US" altLang="zh-TW" dirty="0"/>
              <a:t>2</a:t>
            </a:r>
            <a:r>
              <a:rPr lang="zh-TW" altLang="en-US" dirty="0"/>
              <a:t>號</a:t>
            </a: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/>
              <a:t>10-14</a:t>
            </a:r>
            <a:r>
              <a:rPr lang="zh-TW" altLang="en-US" dirty="0"/>
              <a:t>日後再種植</a:t>
            </a:r>
            <a:r>
              <a:rPr lang="en-US" altLang="zh-TW" dirty="0"/>
              <a:t>5</a:t>
            </a:r>
            <a:r>
              <a:rPr lang="zh-TW" altLang="en-US" dirty="0"/>
              <a:t>盆隴黃</a:t>
            </a:r>
            <a:r>
              <a:rPr lang="en-US" altLang="zh-TW" dirty="0"/>
              <a:t>2</a:t>
            </a:r>
            <a:r>
              <a:rPr lang="zh-TW" altLang="en-US" dirty="0"/>
              <a:t>號</a:t>
            </a:r>
            <a:endParaRPr lang="en-US" altLang="zh-TW" dirty="0"/>
          </a:p>
          <a:p>
            <a:pPr marL="457200" lvl="1" indent="0">
              <a:buNone/>
            </a:pPr>
            <a:endParaRPr lang="en-US" altLang="zh-TW" dirty="0"/>
          </a:p>
          <a:p>
            <a:pPr marL="457200" lvl="1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187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4446D-73E1-4F94-BF9A-388B19F8C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工具</a:t>
            </a:r>
            <a:endParaRPr lang="en-US" dirty="0"/>
          </a:p>
        </p:txBody>
      </p:sp>
      <p:pic>
        <p:nvPicPr>
          <p:cNvPr id="1026" name="Picture 2" descr="headband magnifier的圖片搜尋結果">
            <a:extLst>
              <a:ext uri="{FF2B5EF4-FFF2-40B4-BE49-F238E27FC236}">
                <a16:creationId xmlns:a16="http://schemas.microsoft.com/office/drawing/2014/main" id="{141F9D64-6995-4D09-B60D-7D19DD1A80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744" y="1579490"/>
            <a:ext cx="1664722" cy="110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C4F070-3EDD-432C-A66D-984861F265A7}"/>
              </a:ext>
            </a:extLst>
          </p:cNvPr>
          <p:cNvSpPr txBox="1"/>
          <p:nvPr/>
        </p:nvSpPr>
        <p:spPr>
          <a:xfrm>
            <a:off x="1074198" y="1873189"/>
            <a:ext cx="510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/>
              <a:t>頭帶放大鏡  </a:t>
            </a:r>
            <a:r>
              <a:rPr lang="en-US" altLang="zh-TW" dirty="0"/>
              <a:t>Headband magnifier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21CA6A-4644-446E-BCCC-A1920BBC1C6C}"/>
              </a:ext>
            </a:extLst>
          </p:cNvPr>
          <p:cNvSpPr txBox="1"/>
          <p:nvPr/>
        </p:nvSpPr>
        <p:spPr>
          <a:xfrm>
            <a:off x="1074198" y="2805344"/>
            <a:ext cx="239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2.</a:t>
            </a:r>
            <a:r>
              <a:rPr lang="zh-TW" altLang="en-US" dirty="0"/>
              <a:t> 細鉗</a:t>
            </a:r>
            <a:r>
              <a:rPr lang="en-US" altLang="zh-TW" dirty="0"/>
              <a:t> Fine forceps</a:t>
            </a:r>
            <a:endParaRPr lang="en-US" dirty="0"/>
          </a:p>
        </p:txBody>
      </p:sp>
      <p:pic>
        <p:nvPicPr>
          <p:cNvPr id="1028" name="Picture 4" descr="fine forceps的圖片搜尋結果">
            <a:extLst>
              <a:ext uri="{FF2B5EF4-FFF2-40B4-BE49-F238E27FC236}">
                <a16:creationId xmlns:a16="http://schemas.microsoft.com/office/drawing/2014/main" id="{58B4CC84-D8D2-4B30-82FC-3D3700EF9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959" y="2805259"/>
            <a:ext cx="2192785" cy="21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73CB5-F785-487D-AF63-B914EE7FC863}"/>
              </a:ext>
            </a:extLst>
          </p:cNvPr>
          <p:cNvSpPr txBox="1"/>
          <p:nvPr/>
        </p:nvSpPr>
        <p:spPr>
          <a:xfrm>
            <a:off x="1074198" y="4580794"/>
            <a:ext cx="190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</a:t>
            </a:r>
            <a:r>
              <a:rPr lang="zh-TW" altLang="en-US" dirty="0"/>
              <a:t>標籤掛牌</a:t>
            </a:r>
            <a:r>
              <a:rPr lang="en-US" dirty="0"/>
              <a:t> </a:t>
            </a:r>
          </a:p>
        </p:txBody>
      </p:sp>
      <p:pic>
        <p:nvPicPr>
          <p:cNvPr id="1030" name="Picture 6" descr="plant small label with string的圖片搜尋結果">
            <a:extLst>
              <a:ext uri="{FF2B5EF4-FFF2-40B4-BE49-F238E27FC236}">
                <a16:creationId xmlns:a16="http://schemas.microsoft.com/office/drawing/2014/main" id="{CC96F669-748A-4CBC-8A88-38EC60336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556" y="4998044"/>
            <a:ext cx="1900024" cy="190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73C0DF-DEF4-46AA-93B1-F5E128F62329}"/>
              </a:ext>
            </a:extLst>
          </p:cNvPr>
          <p:cNvSpPr txBox="1"/>
          <p:nvPr/>
        </p:nvSpPr>
        <p:spPr>
          <a:xfrm>
            <a:off x="6924582" y="3648723"/>
            <a:ext cx="1225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4.</a:t>
            </a:r>
            <a:r>
              <a:rPr lang="zh-TW" altLang="en-US" dirty="0"/>
              <a:t> 保鮮紙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98214-5066-4D89-836D-245F901F694A}"/>
              </a:ext>
            </a:extLst>
          </p:cNvPr>
          <p:cNvSpPr txBox="1"/>
          <p:nvPr/>
        </p:nvSpPr>
        <p:spPr>
          <a:xfrm>
            <a:off x="7048870" y="4580794"/>
            <a:ext cx="1225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5.</a:t>
            </a:r>
            <a:r>
              <a:rPr lang="zh-TW" altLang="en-US" dirty="0"/>
              <a:t> 大頭針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A34B-09E1-4D09-B187-814945D0C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挑選合適花朵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20D8C-A994-49B9-92CB-781CA6FD3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母本</a:t>
            </a:r>
            <a:r>
              <a:rPr lang="en-US" altLang="zh-TW" dirty="0"/>
              <a:t>:</a:t>
            </a:r>
            <a:r>
              <a:rPr lang="zh-TW" altLang="en-US" dirty="0"/>
              <a:t> 將開的花蕾。見到小小花瓣 </a:t>
            </a:r>
            <a:r>
              <a:rPr lang="en-US" altLang="zh-TW" dirty="0"/>
              <a:t>(</a:t>
            </a:r>
            <a:r>
              <a:rPr lang="zh-TW" altLang="en-US" dirty="0"/>
              <a:t>見白</a:t>
            </a:r>
            <a:r>
              <a:rPr lang="en-US" altLang="zh-TW" dirty="0"/>
              <a:t>)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8E3699-F5F7-4BB2-A491-41DA45FDC298}"/>
              </a:ext>
            </a:extLst>
          </p:cNvPr>
          <p:cNvGrpSpPr/>
          <p:nvPr/>
        </p:nvGrpSpPr>
        <p:grpSpPr>
          <a:xfrm>
            <a:off x="1014411" y="2748408"/>
            <a:ext cx="6719890" cy="2505769"/>
            <a:chOff x="1757360" y="2761381"/>
            <a:chExt cx="7972429" cy="2740895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560A64FA-3392-41DD-827D-ECF7E1E1FA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74" t="40207" r="59496" b="46267"/>
            <a:stretch/>
          </p:blipFill>
          <p:spPr>
            <a:xfrm rot="10800000">
              <a:off x="1757360" y="2761381"/>
              <a:ext cx="7972429" cy="2740895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AC40F1-0B5F-43E3-B49D-B089734226EC}"/>
                </a:ext>
              </a:extLst>
            </p:cNvPr>
            <p:cNvSpPr/>
            <p:nvPr/>
          </p:nvSpPr>
          <p:spPr>
            <a:xfrm>
              <a:off x="2762250" y="4167187"/>
              <a:ext cx="619125" cy="6477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B5D1D1A-4030-4C70-A374-B2763AAD9D4C}"/>
                </a:ext>
              </a:extLst>
            </p:cNvPr>
            <p:cNvSpPr/>
            <p:nvPr/>
          </p:nvSpPr>
          <p:spPr>
            <a:xfrm>
              <a:off x="7734300" y="4581525"/>
              <a:ext cx="419100" cy="4667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2112AD-EF73-4559-9B86-12EF40B83015}"/>
              </a:ext>
            </a:extLst>
          </p:cNvPr>
          <p:cNvSpPr txBox="1">
            <a:spLocks/>
          </p:cNvSpPr>
          <p:nvPr/>
        </p:nvSpPr>
        <p:spPr>
          <a:xfrm>
            <a:off x="8237950" y="1825625"/>
            <a:ext cx="3857625" cy="3679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/>
              <a:t>父本</a:t>
            </a:r>
            <a:r>
              <a:rPr lang="en-US" altLang="zh-TW"/>
              <a:t>:</a:t>
            </a:r>
            <a:r>
              <a:rPr lang="zh-TW" altLang="en-US"/>
              <a:t> 當日開的花朵。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9FA1D7-C75B-4591-836A-B34325E3B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852" y="2967931"/>
            <a:ext cx="1585097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30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3B513-692E-4258-BB26-8B035F43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17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人工授粉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br>
              <a:rPr lang="en-US" altLang="zh-TW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B5630-1EA8-4379-BA79-33C540351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826"/>
            <a:ext cx="10515600" cy="4910137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zh-TW" altLang="en-US" dirty="0"/>
              <a:t>先檢查是否有合適的父母本花朵</a:t>
            </a:r>
            <a:endParaRPr lang="en-US" altLang="zh-TW" dirty="0"/>
          </a:p>
          <a:p>
            <a:pPr marL="342900" indent="-342900">
              <a:buAutoNum type="arabicPeriod"/>
            </a:pPr>
            <a:r>
              <a:rPr lang="zh-TW" altLang="en-US" dirty="0"/>
              <a:t>收集父本花朵</a:t>
            </a:r>
            <a:r>
              <a:rPr lang="en-US" altLang="zh-TW" dirty="0"/>
              <a:t>,</a:t>
            </a:r>
            <a:r>
              <a:rPr lang="zh-TW" altLang="en-US" dirty="0"/>
              <a:t> 暫放在小胶盒中</a:t>
            </a:r>
            <a:endParaRPr lang="en-US" altLang="zh-TW" dirty="0"/>
          </a:p>
          <a:p>
            <a:pPr marL="342900" indent="-342900">
              <a:buAutoNum type="arabicPeriod"/>
            </a:pPr>
            <a:r>
              <a:rPr lang="zh-TW" altLang="en-US" dirty="0"/>
              <a:t>挑選母本花朵</a:t>
            </a:r>
            <a:r>
              <a:rPr lang="en-US" altLang="zh-TW" dirty="0"/>
              <a:t>,</a:t>
            </a:r>
            <a:r>
              <a:rPr lang="zh-TW" altLang="en-US" dirty="0"/>
              <a:t> 每個節只保留一個可用花蕾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4.</a:t>
            </a:r>
            <a:r>
              <a:rPr lang="zh-TW" altLang="en-US" dirty="0"/>
              <a:t> 母本花蕾去除花萼片</a:t>
            </a:r>
            <a:r>
              <a:rPr lang="en-US" altLang="zh-TW" dirty="0"/>
              <a:t>,</a:t>
            </a:r>
            <a:r>
              <a:rPr lang="zh-TW" altLang="en-US" dirty="0"/>
              <a:t> 花瓣片</a:t>
            </a:r>
            <a:r>
              <a:rPr lang="en-US" altLang="zh-TW" dirty="0"/>
              <a:t>,</a:t>
            </a:r>
            <a:r>
              <a:rPr lang="zh-TW" altLang="en-US" dirty="0"/>
              <a:t> 雄蕊。只保留雌蕊。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5.</a:t>
            </a:r>
            <a:r>
              <a:rPr lang="zh-TW" altLang="en-US" dirty="0"/>
              <a:t> 從父本花朵中取出雄蕊</a:t>
            </a:r>
            <a:r>
              <a:rPr lang="en-US" altLang="zh-TW" dirty="0"/>
              <a:t>,</a:t>
            </a:r>
            <a:r>
              <a:rPr lang="zh-TW" altLang="en-US" dirty="0"/>
              <a:t> 放到母本的雌蕊上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6.</a:t>
            </a:r>
            <a:r>
              <a:rPr lang="zh-TW" altLang="en-US" dirty="0"/>
              <a:t> 用保鮮紙保濕</a:t>
            </a:r>
            <a:r>
              <a:rPr lang="en-US" altLang="zh-TW" dirty="0"/>
              <a:t>,</a:t>
            </a:r>
            <a:r>
              <a:rPr lang="zh-TW" altLang="en-US" dirty="0"/>
              <a:t> 用大頭針固定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7.</a:t>
            </a:r>
            <a:r>
              <a:rPr lang="zh-TW" altLang="en-US" dirty="0"/>
              <a:t> 掛上標籤 </a:t>
            </a:r>
            <a:r>
              <a:rPr lang="en-US" altLang="zh-TW" dirty="0"/>
              <a:t>(</a:t>
            </a:r>
            <a:r>
              <a:rPr lang="zh-TW" altLang="en-US" dirty="0"/>
              <a:t>註明</a:t>
            </a:r>
            <a:r>
              <a:rPr lang="en-US" altLang="zh-TW" dirty="0"/>
              <a:t>:</a:t>
            </a:r>
            <a:r>
              <a:rPr lang="zh-TW" altLang="en-US" dirty="0"/>
              <a:t> 母本</a:t>
            </a:r>
            <a:r>
              <a:rPr lang="en-US" altLang="zh-TW" dirty="0"/>
              <a:t>,</a:t>
            </a:r>
            <a:r>
              <a:rPr lang="zh-TW" altLang="en-US" dirty="0"/>
              <a:t> 父本</a:t>
            </a:r>
            <a:r>
              <a:rPr lang="en-US" altLang="zh-TW" dirty="0"/>
              <a:t>,</a:t>
            </a:r>
            <a:r>
              <a:rPr lang="zh-TW" altLang="en-US" dirty="0"/>
              <a:t> 日期及編號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en-US" altLang="zh-TW" dirty="0"/>
              <a:t>8.</a:t>
            </a:r>
            <a:r>
              <a:rPr lang="zh-TW" altLang="en-US" dirty="0"/>
              <a:t> </a:t>
            </a:r>
            <a:r>
              <a:rPr lang="en-US" altLang="zh-TW" dirty="0"/>
              <a:t>5-7</a:t>
            </a:r>
            <a:r>
              <a:rPr lang="zh-TW" altLang="en-US" dirty="0"/>
              <a:t>日打開保鮮紙</a:t>
            </a:r>
            <a:r>
              <a:rPr lang="en-US" altLang="zh-TW" dirty="0"/>
              <a:t>,</a:t>
            </a:r>
            <a:r>
              <a:rPr lang="zh-TW" altLang="en-US" dirty="0"/>
              <a:t> 觀察豆莢是否形成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9.</a:t>
            </a:r>
            <a:r>
              <a:rPr lang="zh-TW" altLang="en-US" dirty="0"/>
              <a:t> 等待豆莢成熟</a:t>
            </a:r>
            <a:endParaRPr lang="en-US" altLang="zh-TW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329C6-D836-4F45-A1D7-A4F55A1F3C20}"/>
              </a:ext>
            </a:extLst>
          </p:cNvPr>
          <p:cNvSpPr txBox="1"/>
          <p:nvPr/>
        </p:nvSpPr>
        <p:spPr>
          <a:xfrm>
            <a:off x="5476875" y="2000250"/>
            <a:ext cx="511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179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89189-B4E7-4B58-8699-B9026A1C0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注意事項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DF5B7-A33E-424D-9C71-9625B9DC1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父本</a:t>
            </a:r>
            <a:r>
              <a:rPr lang="en-US" altLang="zh-TW" dirty="0"/>
              <a:t>,</a:t>
            </a:r>
            <a:r>
              <a:rPr lang="zh-TW" altLang="en-US" dirty="0"/>
              <a:t> 母本可以互換進行人工授粉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在進行過人工授粉的節上</a:t>
            </a:r>
            <a:r>
              <a:rPr lang="en-US" altLang="zh-TW" dirty="0"/>
              <a:t>,</a:t>
            </a:r>
            <a:r>
              <a:rPr lang="zh-TW" altLang="en-US" dirty="0"/>
              <a:t> 去除新生的花朵。只保留進行過人工授粉豆莢。</a:t>
            </a:r>
            <a:endParaRPr lang="en-US" altLang="zh-TW" dirty="0"/>
          </a:p>
          <a:p>
            <a:endParaRPr lang="en-US" dirty="0"/>
          </a:p>
          <a:p>
            <a:r>
              <a:rPr lang="zh-TW" altLang="en-US" dirty="0"/>
              <a:t>即使收到豆莢不代表成功育種。需要收到種子後</a:t>
            </a:r>
            <a:r>
              <a:rPr lang="en-US" altLang="zh-TW" dirty="0"/>
              <a:t>,</a:t>
            </a:r>
            <a:r>
              <a:rPr lang="zh-TW" altLang="en-US" dirty="0"/>
              <a:t> 長出植株</a:t>
            </a:r>
            <a:r>
              <a:rPr lang="en-US" altLang="zh-TW" dirty="0"/>
              <a:t>,</a:t>
            </a:r>
            <a:r>
              <a:rPr lang="zh-TW" altLang="en-US" dirty="0"/>
              <a:t> 進行分子標記分析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05118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426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大豆人工育種</vt:lpstr>
      <vt:lpstr>工具</vt:lpstr>
      <vt:lpstr>挑選合適花朵</vt:lpstr>
      <vt:lpstr>人工授粉:  </vt:lpstr>
      <vt:lpstr>注意事項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大豆人工育種</dc:title>
  <dc:creator>Ling Wong (SLS)</dc:creator>
  <cp:lastModifiedBy>Ling Wong (SLS)</cp:lastModifiedBy>
  <cp:revision>15</cp:revision>
  <dcterms:created xsi:type="dcterms:W3CDTF">2019-11-12T02:38:58Z</dcterms:created>
  <dcterms:modified xsi:type="dcterms:W3CDTF">2019-11-12T05:26:07Z</dcterms:modified>
</cp:coreProperties>
</file>